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67" r:id="rId3"/>
    <p:sldId id="256" r:id="rId4"/>
    <p:sldId id="257" r:id="rId5"/>
    <p:sldId id="259" r:id="rId6"/>
    <p:sldId id="260" r:id="rId7"/>
    <p:sldId id="261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 Semi Bold" panose="020B0604020202020204" charset="0"/>
      <p:regular r:id="rId17"/>
    </p:embeddedFont>
    <p:embeddedFont>
      <p:font typeface="Dubai Medium" panose="020B0603030403030204" pitchFamily="34" charset="-78"/>
      <p:regular r:id="rId18"/>
    </p:embeddedFont>
    <p:embeddedFont>
      <p:font typeface="Inter Medium" panose="020B0604020202020204" charset="0"/>
      <p:regular r:id="rId19"/>
    </p:embeddedFont>
    <p:embeddedFont>
      <p:font typeface="ITC Franklin Gothic LT Semi-Bold" panose="020B0604020202020204" charset="0"/>
      <p:regular r:id="rId20"/>
    </p:embeddedFont>
    <p:embeddedFont>
      <p:font typeface="Pristina" panose="03060402040406080204" pitchFamily="66" charset="0"/>
      <p:regular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76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79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1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10" Type="http://schemas.openxmlformats.org/officeDocument/2006/relationships/image" Target="../media/image9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F83D7-AFE0-4978-A5CF-924743FD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423" y="1620800"/>
            <a:ext cx="8867554" cy="498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4071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CF68435-8A05-465C-AAB4-5426F47CB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684" y="7790250"/>
            <a:ext cx="2062716" cy="3546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B3179D-F659-41B0-ACDC-9BC1CB187754}"/>
              </a:ext>
            </a:extLst>
          </p:cNvPr>
          <p:cNvSpPr txBox="1"/>
          <p:nvPr/>
        </p:nvSpPr>
        <p:spPr>
          <a:xfrm flipH="1">
            <a:off x="4681514" y="3852899"/>
            <a:ext cx="4462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Pristina" panose="030604020404060802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68300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2187" y="6784212"/>
            <a:ext cx="213778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2080" dirty="0">
                <a:solidFill>
                  <a:srgbClr val="030303"/>
                </a:solidFill>
                <a:latin typeface="Dubai Medium" panose="020B0603030403030204" pitchFamily="34" charset="-78"/>
                <a:cs typeface="Dubai Medium" panose="020B0603030403030204" pitchFamily="34" charset="-78"/>
                <a:sym typeface="ITC Franklin Gothic LT Semi-Bold"/>
              </a:rPr>
              <a:t>Ali</a:t>
            </a:r>
            <a:r>
              <a:rPr lang="en-US" sz="2080" b="1" dirty="0">
                <a:solidFill>
                  <a:schemeClr val="accent6">
                    <a:lumMod val="75000"/>
                  </a:schemeClr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 </a:t>
            </a:r>
            <a:r>
              <a:rPr lang="en-US" sz="2080" dirty="0">
                <a:solidFill>
                  <a:srgbClr val="030303"/>
                </a:solidFill>
                <a:latin typeface="Dubai Medium" panose="020B0603030403030204" pitchFamily="34" charset="-78"/>
                <a:cs typeface="Dubai Medium" panose="020B0603030403030204" pitchFamily="34" charset="-78"/>
                <a:sym typeface="ITC Franklin Gothic LT Semi-Bold"/>
              </a:rPr>
              <a:t>Asghar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12209" y="6797131"/>
            <a:ext cx="213778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2080" dirty="0">
                <a:solidFill>
                  <a:srgbClr val="030303"/>
                </a:solidFill>
                <a:latin typeface="Dubai Medium" panose="020B0603030403030204" pitchFamily="34" charset="-78"/>
                <a:cs typeface="Dubai Medium" panose="020B0603030403030204" pitchFamily="34" charset="-78"/>
                <a:sym typeface="ITC Franklin Gothic LT Semi-Bold"/>
              </a:rPr>
              <a:t>Suneel </a:t>
            </a:r>
            <a:r>
              <a:rPr lang="en-US" sz="2080" dirty="0" err="1">
                <a:solidFill>
                  <a:srgbClr val="030303"/>
                </a:solidFill>
                <a:latin typeface="Dubai Medium" panose="020B0603030403030204" pitchFamily="34" charset="-78"/>
                <a:cs typeface="Dubai Medium" panose="020B0603030403030204" pitchFamily="34" charset="-78"/>
                <a:sym typeface="ITC Franklin Gothic LT Semi-Bold"/>
              </a:rPr>
              <a:t>Timani</a:t>
            </a:r>
            <a:endParaRPr lang="en-US" sz="2080" dirty="0">
              <a:solidFill>
                <a:srgbClr val="030303"/>
              </a:solidFill>
              <a:latin typeface="Dubai Medium" panose="020B0603030403030204" pitchFamily="34" charset="-78"/>
              <a:cs typeface="Dubai Medium" panose="020B0603030403030204" pitchFamily="34" charset="-78"/>
              <a:sym typeface="ITC Franklin Gothic LT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47331" y="6797131"/>
            <a:ext cx="213778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2080" dirty="0" err="1">
                <a:solidFill>
                  <a:srgbClr val="030303"/>
                </a:solidFill>
                <a:latin typeface="Dubai Medium" panose="020B0603030403030204" pitchFamily="34" charset="-78"/>
                <a:cs typeface="Dubai Medium" panose="020B0603030403030204" pitchFamily="34" charset="-78"/>
                <a:sym typeface="ITC Franklin Gothic LT Semi-Bold"/>
              </a:rPr>
              <a:t>Munesh</a:t>
            </a:r>
            <a:r>
              <a:rPr lang="en-US" sz="2080" dirty="0">
                <a:solidFill>
                  <a:srgbClr val="030303"/>
                </a:solidFill>
                <a:latin typeface="Dubai Medium" panose="020B0603030403030204" pitchFamily="34" charset="-78"/>
                <a:cs typeface="Dubai Medium" panose="020B0603030403030204" pitchFamily="34" charset="-78"/>
                <a:sym typeface="ITC Franklin Gothic LT Semi-Bold"/>
              </a:rPr>
              <a:t> </a:t>
            </a:r>
            <a:r>
              <a:rPr lang="en-US" sz="2080" dirty="0" err="1">
                <a:solidFill>
                  <a:srgbClr val="030303"/>
                </a:solidFill>
                <a:latin typeface="Dubai Medium" panose="020B0603030403030204" pitchFamily="34" charset="-78"/>
                <a:cs typeface="Dubai Medium" panose="020B0603030403030204" pitchFamily="34" charset="-78"/>
                <a:sym typeface="ITC Franklin Gothic LT Semi-Bold"/>
              </a:rPr>
              <a:t>Puri</a:t>
            </a:r>
            <a:endParaRPr lang="en-US" sz="2080" dirty="0">
              <a:solidFill>
                <a:srgbClr val="030303"/>
              </a:solidFill>
              <a:latin typeface="Dubai Medium" panose="020B0603030403030204" pitchFamily="34" charset="-78"/>
              <a:cs typeface="Dubai Medium" panose="020B0603030403030204" pitchFamily="34" charset="-78"/>
              <a:sym typeface="ITC Franklin Gothic LT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34974" y="6786499"/>
            <a:ext cx="25321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2080" dirty="0">
                <a:solidFill>
                  <a:srgbClr val="030303"/>
                </a:solidFill>
                <a:latin typeface="Dubai Medium" panose="020B0603030403030204" pitchFamily="34" charset="-78"/>
                <a:cs typeface="Dubai Medium" panose="020B0603030403030204" pitchFamily="34" charset="-78"/>
                <a:sym typeface="ITC Franklin Gothic LT Semi-Bold"/>
              </a:rPr>
              <a:t>Muhammad Zaid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02522" y="765811"/>
            <a:ext cx="9825358" cy="1908470"/>
            <a:chOff x="0" y="-95249"/>
            <a:chExt cx="16375596" cy="318078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49"/>
              <a:ext cx="16375596" cy="171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99"/>
                </a:lnSpc>
              </a:pPr>
              <a:r>
                <a:rPr lang="en-US" sz="5400" b="1" dirty="0">
                  <a:solidFill>
                    <a:srgbClr val="030303"/>
                  </a:solidFill>
                  <a:latin typeface="Trebuchet MS" panose="020B0603020202020204" pitchFamily="34" charset="0"/>
                  <a:sym typeface="ITC Franklin Gothic LT"/>
                </a:rPr>
                <a:t>Digital</a:t>
              </a:r>
              <a:r>
                <a:rPr lang="en-US" sz="5400" b="1" spc="-159" dirty="0">
                  <a:solidFill>
                    <a:srgbClr val="FF0000"/>
                  </a:solidFill>
                  <a:latin typeface="Trebuchet MS" panose="020B0603020202020204" pitchFamily="34" charset="0"/>
                  <a:sym typeface="ITC Franklin Gothic LT"/>
                </a:rPr>
                <a:t> </a:t>
              </a:r>
              <a:r>
                <a:rPr lang="en-US" sz="5400" b="1" dirty="0">
                  <a:solidFill>
                    <a:srgbClr val="030303"/>
                  </a:solidFill>
                  <a:latin typeface="Trebuchet MS" panose="020B0603020202020204" pitchFamily="34" charset="0"/>
                  <a:sym typeface="ITC Franklin Gothic LT"/>
                </a:rPr>
                <a:t>Dreamers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44655" y="2498837"/>
              <a:ext cx="13886288" cy="586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4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latin typeface="Dubai Medium" panose="020B0603030403030204" pitchFamily="34" charset="-78"/>
                  <a:ea typeface="ITC Franklin Gothic LT"/>
                  <a:cs typeface="Dubai Medium" panose="020B0603030403030204" pitchFamily="34" charset="-78"/>
                  <a:sym typeface="ITC Franklin Gothic LT"/>
                </a:rPr>
                <a:t>BS(CS) - Batch 2023 – NED’s Thar Campus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6EACB03-68DE-4692-AA94-CBCEAF76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59" y="3481211"/>
            <a:ext cx="1991312" cy="3057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328C49-C5E1-466D-98E5-AFED1B2B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628" y="3481211"/>
            <a:ext cx="2346066" cy="3057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1E5826-09AF-4B45-915B-E96AAA1F3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193" y="3463075"/>
            <a:ext cx="2346066" cy="3057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4B6049-A4F9-447C-A311-B676FE6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618" y="3463075"/>
            <a:ext cx="2137789" cy="3075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2633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Smart Meter Behavioral Advisor: Introduction &amp; 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77891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/>
              <a:t>Welcome to the future of energy management. This presentation introduces the </a:t>
            </a:r>
            <a:r>
              <a:rPr lang="en-US" sz="2000" b="1" dirty="0"/>
              <a:t>AI Smart Meter Behavioral Advisor</a:t>
            </a:r>
            <a:r>
              <a:rPr lang="en-US" sz="2000" dirty="0"/>
              <a:t>, a smart solution that uses AI and meter data to help users understand their energy use. It provides simple, personalized advice to encourage energy saving and smarter, more sustainable choices.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7739F-5F06-4FD2-828F-63DC48A1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23" y="0"/>
            <a:ext cx="5805376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287" y="836652"/>
            <a:ext cx="7896225" cy="1113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Problem Statement: Smart Meter Data Fatigue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0287" y="2217895"/>
            <a:ext cx="6957127" cy="2765703"/>
          </a:xfrm>
          <a:prstGeom prst="roundRect">
            <a:avLst>
              <a:gd name="adj" fmla="val 439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87428" y="2217896"/>
            <a:ext cx="91440" cy="2765702"/>
          </a:xfrm>
          <a:prstGeom prst="roundRect">
            <a:avLst>
              <a:gd name="adj" fmla="val 29242"/>
            </a:avLst>
          </a:prstGeom>
          <a:solidFill>
            <a:srgbClr val="1C9770"/>
          </a:solidFill>
          <a:ln/>
        </p:spPr>
      </p:sp>
      <p:sp>
        <p:nvSpPr>
          <p:cNvPr id="7" name="Text 4"/>
          <p:cNvSpPr/>
          <p:nvPr/>
        </p:nvSpPr>
        <p:spPr>
          <a:xfrm>
            <a:off x="6379964" y="2424946"/>
            <a:ext cx="6304678" cy="182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Inter Medium" panose="020B0604020202020204" charset="0"/>
              </a:rPr>
              <a:t>Traditional smart meter systems overwhelm users with large volumes of raw data and generic visualizations, offering little personalization or actionable guidance. As a result, users struggle to interpret consumption patterns and translate them into meaningful behavioral changes, leading to disengagement and missed opportunities for energy and cost savings.</a:t>
            </a:r>
          </a:p>
        </p:txBody>
      </p:sp>
      <p:sp>
        <p:nvSpPr>
          <p:cNvPr id="11" name="Text 8"/>
          <p:cNvSpPr/>
          <p:nvPr/>
        </p:nvSpPr>
        <p:spPr>
          <a:xfrm>
            <a:off x="10417135" y="2804279"/>
            <a:ext cx="3388281" cy="1710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379964" y="5095637"/>
            <a:ext cx="2500551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79964" y="5480923"/>
            <a:ext cx="3388162" cy="1710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1B36C0-C0BC-4A31-9618-9FE93F50A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684" y="7790250"/>
            <a:ext cx="2062716" cy="354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4106" y="549950"/>
            <a:ext cx="7748588" cy="12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Which Gap is this Approach Filling?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06" y="2094786"/>
            <a:ext cx="996791" cy="1467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0208" y="2294096"/>
            <a:ext cx="2716292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Raw Data Presentation</a:t>
            </a:r>
            <a:endParaRPr lang="en-US" sz="1950" b="1" dirty="0"/>
          </a:p>
        </p:txBody>
      </p:sp>
      <p:sp>
        <p:nvSpPr>
          <p:cNvPr id="6" name="Text 2"/>
          <p:cNvSpPr/>
          <p:nvPr/>
        </p:nvSpPr>
        <p:spPr>
          <a:xfrm>
            <a:off x="7380208" y="2725102"/>
            <a:ext cx="655248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Many smart meter systems simply display consumption data without context or interpretation.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06" y="3562588"/>
            <a:ext cx="996791" cy="1467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0208" y="3761899"/>
            <a:ext cx="321147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Interpretation Burden</a:t>
            </a:r>
            <a:endParaRPr lang="en-US" sz="1950" b="1" dirty="0"/>
          </a:p>
        </p:txBody>
      </p:sp>
      <p:sp>
        <p:nvSpPr>
          <p:cNvPr id="9" name="Text 4"/>
          <p:cNvSpPr/>
          <p:nvPr/>
        </p:nvSpPr>
        <p:spPr>
          <a:xfrm>
            <a:off x="7380208" y="4192905"/>
            <a:ext cx="655248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Users are left to analyze trends and figure out energy-saving strategies on their own.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106" y="5030391"/>
            <a:ext cx="996791" cy="1467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0208" y="5229701"/>
            <a:ext cx="382809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Actionable, Personalized Advice</a:t>
            </a:r>
            <a:endParaRPr lang="en-US" sz="1950" b="1" dirty="0"/>
          </a:p>
        </p:txBody>
      </p:sp>
      <p:sp>
        <p:nvSpPr>
          <p:cNvPr id="12" name="Text 6"/>
          <p:cNvSpPr/>
          <p:nvPr/>
        </p:nvSpPr>
        <p:spPr>
          <a:xfrm>
            <a:off x="7380208" y="5660708"/>
            <a:ext cx="655248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Our advisor bridges this gap by providing tailored, easy-to-understand recommendations directly to the user.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184106" y="6722388"/>
            <a:ext cx="7748588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This project moves beyond mere data reporting to create a proactive, intelligent partner in energy management, significantly enhancing the value proposition of smart meter infrastructure.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1A95DC-CDCF-46E0-BDCF-15E6BF3D2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7684" y="7790250"/>
            <a:ext cx="2062716" cy="35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7C022E-6281-4C3C-B555-765573F9D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87981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76FDD1-1F34-48B5-8B9D-CD970AEE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684" y="7790250"/>
            <a:ext cx="2062716" cy="354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3990" y="2753448"/>
            <a:ext cx="5554623" cy="441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Architecture &amp; Workflow</a:t>
            </a:r>
            <a:endParaRPr lang="en-US" sz="36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89" y="3349256"/>
            <a:ext cx="12017496" cy="480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1460597" y="7295668"/>
            <a:ext cx="3704060" cy="383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LLM Advice → Dashboard</a:t>
            </a:r>
            <a:endParaRPr lang="en-US" sz="1600" b="1" dirty="0"/>
          </a:p>
        </p:txBody>
      </p:sp>
      <p:sp>
        <p:nvSpPr>
          <p:cNvPr id="6" name="Text 2"/>
          <p:cNvSpPr/>
          <p:nvPr/>
        </p:nvSpPr>
        <p:spPr>
          <a:xfrm>
            <a:off x="1460597" y="6179347"/>
            <a:ext cx="3069486" cy="383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Prediction Model</a:t>
            </a:r>
            <a:endParaRPr lang="en-US" sz="1600" b="1" dirty="0"/>
          </a:p>
        </p:txBody>
      </p:sp>
      <p:sp>
        <p:nvSpPr>
          <p:cNvPr id="7" name="Text 3"/>
          <p:cNvSpPr/>
          <p:nvPr/>
        </p:nvSpPr>
        <p:spPr>
          <a:xfrm>
            <a:off x="1460597" y="5069266"/>
            <a:ext cx="3069486" cy="383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Preprocessing</a:t>
            </a:r>
            <a:endParaRPr lang="en-US" sz="1600" b="1" dirty="0"/>
          </a:p>
        </p:txBody>
      </p:sp>
      <p:sp>
        <p:nvSpPr>
          <p:cNvPr id="8" name="Text 4"/>
          <p:cNvSpPr/>
          <p:nvPr/>
        </p:nvSpPr>
        <p:spPr>
          <a:xfrm>
            <a:off x="1460597" y="3964163"/>
            <a:ext cx="3069486" cy="383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Meter Data</a:t>
            </a:r>
            <a:endParaRPr lang="en-US" sz="1600" b="1" dirty="0"/>
          </a:p>
        </p:txBody>
      </p:sp>
      <p:sp>
        <p:nvSpPr>
          <p:cNvPr id="9" name="Text 5"/>
          <p:cNvSpPr/>
          <p:nvPr/>
        </p:nvSpPr>
        <p:spPr>
          <a:xfrm>
            <a:off x="493990" y="8798600"/>
            <a:ext cx="13642419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system processes raw smart meter data through a robust pipeline, culminating in an intuitive user interface. This ensures seamless integration from data acquisition to actionable insights, driving behavioral change.</a:t>
            </a:r>
            <a:endParaRPr lang="en-US" sz="1100" dirty="0"/>
          </a:p>
        </p:txBody>
      </p:sp>
      <p:pic>
        <p:nvPicPr>
          <p:cNvPr id="3074" name="Picture 2" descr="Power Division denies reports of ban on second electricity meter  installation | Profit by Pakistan Today">
            <a:extLst>
              <a:ext uri="{FF2B5EF4-FFF2-40B4-BE49-F238E27FC236}">
                <a16:creationId xmlns:a16="http://schemas.microsoft.com/office/drawing/2014/main" id="{299BC810-8DE2-4DEB-B9BC-80B3D0E7D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245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701101"/>
            <a:ext cx="6122670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Energy Usage Prediction Model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522845" y="1750040"/>
            <a:ext cx="6541294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0" y="8555593"/>
            <a:ext cx="204907" cy="163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ADF9AE-8AA6-4DEF-952C-171A2B662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684" y="7790250"/>
            <a:ext cx="2062716" cy="354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2FE14A-FDFA-4E7B-BE54-FBD312DBF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837" y="1594884"/>
            <a:ext cx="10015870" cy="64539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LLM-Based Personalized Behavioral Advice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80098" y="2340293"/>
            <a:ext cx="3680460" cy="3415546"/>
          </a:xfrm>
          <a:prstGeom prst="roundRect">
            <a:avLst>
              <a:gd name="adj" fmla="val 1566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02983" y="2563178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Contextual Understanding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2983" y="3393400"/>
            <a:ext cx="3234690" cy="178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ea typeface="Inter Medium" pitchFamily="34" charset="-122"/>
                <a:cs typeface="Inter Medium" pitchFamily="34" charset="-120"/>
              </a:rPr>
              <a:t>Our Large Language Model (LLM) interprets complex usage patterns, recognizing specific appliance use and habits.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83443" y="2340293"/>
            <a:ext cx="3680460" cy="3415546"/>
          </a:xfrm>
          <a:prstGeom prst="roundRect">
            <a:avLst>
              <a:gd name="adj" fmla="val 1566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06328" y="2563178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Tailored Recommendations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328" y="3393400"/>
            <a:ext cx="3234690" cy="2139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ea typeface="Inter Medium" pitchFamily="34" charset="-122"/>
                <a:cs typeface="Inter Medium" pitchFamily="34" charset="-120"/>
              </a:rPr>
              <a:t>The LLM generates personalized advice, such as "Consider unplugging your gaming console at night; it's drawing significant phantom load."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80098" y="5978723"/>
            <a:ext cx="7583805" cy="1640919"/>
          </a:xfrm>
          <a:prstGeom prst="roundRect">
            <a:avLst>
              <a:gd name="adj" fmla="val 3260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02983" y="6201608"/>
            <a:ext cx="3436620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Engaging Communication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2983" y="6683573"/>
            <a:ext cx="713803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ea typeface="Inter Medium" pitchFamily="34" charset="-122"/>
                <a:cs typeface="Inter Medium" pitchFamily="34" charset="-120"/>
              </a:rPr>
              <a:t>Advice is presented in clear, friendly language, making it easy for users to understand and act upon.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670" y="607219"/>
            <a:ext cx="8795861" cy="536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Impact, Evaluation Metrics &amp; Future Scope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00670" y="1486853"/>
            <a:ext cx="4361974" cy="514826"/>
          </a:xfrm>
          <a:prstGeom prst="roundRect">
            <a:avLst>
              <a:gd name="adj" fmla="val 480077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951" y="1615559"/>
            <a:ext cx="257413" cy="2574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2239" y="2173248"/>
            <a:ext cx="227730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Environmental Impact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72239" y="2544247"/>
            <a:ext cx="4018836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ea typeface="Inter Medium" pitchFamily="34" charset="-122"/>
                <a:cs typeface="Inter Medium" pitchFamily="34" charset="-120"/>
              </a:rPr>
              <a:t>Reduced carbon footprint through optimized energy consumption.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34213" y="1486853"/>
            <a:ext cx="4361974" cy="514826"/>
          </a:xfrm>
          <a:prstGeom prst="roundRect">
            <a:avLst>
              <a:gd name="adj" fmla="val 480077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6493" y="1615559"/>
            <a:ext cx="257413" cy="2574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05782" y="2173248"/>
            <a:ext cx="214538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Economic Savings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5305782" y="2544247"/>
            <a:ext cx="4018836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ea typeface="Inter Medium" pitchFamily="34" charset="-122"/>
                <a:cs typeface="Inter Medium" pitchFamily="34" charset="-120"/>
              </a:rPr>
              <a:t>Lower utility bills for households and businesses.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9667756" y="1486853"/>
            <a:ext cx="4361974" cy="514826"/>
          </a:xfrm>
          <a:prstGeom prst="roundRect">
            <a:avLst>
              <a:gd name="adj" fmla="val 480077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20036" y="1615559"/>
            <a:ext cx="257413" cy="2574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39325" y="2173248"/>
            <a:ext cx="214538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Behavioral Shift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9839325" y="2544247"/>
            <a:ext cx="4018836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ea typeface="Inter Medium" pitchFamily="34" charset="-122"/>
                <a:cs typeface="Inter Medium" pitchFamily="34" charset="-120"/>
              </a:rPr>
              <a:t>Long-term adoption of sustainable energy habits.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711762" y="4573667"/>
            <a:ext cx="2110978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15%</a:t>
            </a:r>
            <a:endParaRPr lang="en-US" sz="33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066" y="3501033"/>
            <a:ext cx="2574488" cy="25744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59592" y="4573667"/>
            <a:ext cx="2110978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80%</a:t>
            </a:r>
            <a:endParaRPr lang="en-US" sz="33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896" y="3501033"/>
            <a:ext cx="2574488" cy="257448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807422" y="4573667"/>
            <a:ext cx="2110978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75%</a:t>
            </a:r>
            <a:endParaRPr lang="en-US" sz="33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5727" y="3501033"/>
            <a:ext cx="2574488" cy="2574488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00670" y="6343583"/>
            <a:ext cx="214538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Scope</a:t>
            </a:r>
            <a:endParaRPr lang="en-US" sz="2000" dirty="0"/>
          </a:p>
        </p:txBody>
      </p:sp>
      <p:sp>
        <p:nvSpPr>
          <p:cNvPr id="25" name="Text 17"/>
          <p:cNvSpPr/>
          <p:nvPr/>
        </p:nvSpPr>
        <p:spPr>
          <a:xfrm>
            <a:off x="600670" y="6688369"/>
            <a:ext cx="1342905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ea typeface="Inter Medium" panose="020B0604020202020204" charset="0"/>
              </a:rPr>
              <a:t>Can be expanded with real-time IoT and renewable energy integration for smart city–level energy management.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45EE17-CB50-4CB8-B601-C259F60FF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7684" y="7790250"/>
            <a:ext cx="2062716" cy="354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429</Words>
  <Application>Microsoft Office PowerPoint</Application>
  <PresentationFormat>Custom</PresentationFormat>
  <Paragraphs>53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Trebuchet MS</vt:lpstr>
      <vt:lpstr>Dubai Medium</vt:lpstr>
      <vt:lpstr>Arial</vt:lpstr>
      <vt:lpstr>Inter Medium</vt:lpstr>
      <vt:lpstr>Calibri</vt:lpstr>
      <vt:lpstr>ITC Franklin Gothic LT Semi-Bold</vt:lpstr>
      <vt:lpstr>DM Sans Semi Bold</vt:lpstr>
      <vt:lpstr>Pristina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Rabia Basri Komal</cp:lastModifiedBy>
  <cp:revision>20</cp:revision>
  <dcterms:created xsi:type="dcterms:W3CDTF">2025-12-27T08:37:38Z</dcterms:created>
  <dcterms:modified xsi:type="dcterms:W3CDTF">2025-12-27T16:37:05Z</dcterms:modified>
</cp:coreProperties>
</file>